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3"/>
  </p:notesMasterIdLst>
  <p:sldIdLst>
    <p:sldId id="256" r:id="rId2"/>
  </p:sldIdLst>
  <p:sldSz cx="32918400" cy="438912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2919" autoAdjust="0"/>
  </p:normalViewPr>
  <p:slideViewPr>
    <p:cSldViewPr snapToGrid="0">
      <p:cViewPr>
        <p:scale>
          <a:sx n="25" d="100"/>
          <a:sy n="25" d="100"/>
        </p:scale>
        <p:origin x="1234" y="-24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2143125" y="685800"/>
            <a:ext cx="257174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1pPr>
            <a:lvl2pPr marL="457200" marR="0" lvl="1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2pPr>
            <a:lvl3pPr marL="914400" marR="0" lvl="2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3pPr>
            <a:lvl4pPr marL="1371600" marR="0" lvl="3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4pPr>
            <a:lvl5pPr marL="1828800" marR="0" lvl="4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5pPr>
            <a:lvl6pPr marL="2286000" marR="0" lvl="5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6pPr>
            <a:lvl7pPr marL="2743200" marR="0" lvl="6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7pPr>
            <a:lvl8pPr marL="3200400" marR="0" lvl="7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8pPr>
            <a:lvl9pPr marL="3657600" marR="0" lvl="8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>
            <a:spLocks noGrp="1" noRot="1" noChangeAspect="1"/>
          </p:cNvSpPr>
          <p:nvPr>
            <p:ph type="sldImg" idx="2"/>
          </p:nvPr>
        </p:nvSpPr>
        <p:spPr>
          <a:xfrm>
            <a:off x="2143125" y="685800"/>
            <a:ext cx="257175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endParaRPr sz="1800" b="0" i="0" u="none" strike="noStrike" cap="none"/>
          </a:p>
        </p:txBody>
      </p:sp>
      <p:sp>
        <p:nvSpPr>
          <p:cNvPr id="87" name="Shape 87"/>
          <p:cNvSpPr txBox="1"/>
          <p:nvPr/>
        </p:nvSpPr>
        <p:spPr>
          <a:xfrm>
            <a:off x="3884612" y="868521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 lang="en-US"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1646235" y="1757360"/>
            <a:ext cx="29627511" cy="731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1646235" y="10242550"/>
            <a:ext cx="29627511" cy="289639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29845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309562" algn="l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346075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122236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ctrTitle"/>
          </p:nvPr>
        </p:nvSpPr>
        <p:spPr>
          <a:xfrm>
            <a:off x="2469358" y="13635320"/>
            <a:ext cx="27979685" cy="940845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subTitle" idx="1"/>
          </p:nvPr>
        </p:nvSpPr>
        <p:spPr>
          <a:xfrm>
            <a:off x="4937523" y="24872579"/>
            <a:ext cx="23043355" cy="1121484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>
            <a:spLocks noGrp="1"/>
          </p:cNvSpPr>
          <p:nvPr>
            <p:ph type="title"/>
          </p:nvPr>
        </p:nvSpPr>
        <p:spPr>
          <a:xfrm rot="5400000">
            <a:off x="8844488" y="16778673"/>
            <a:ext cx="37450057" cy="740687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body" idx="1"/>
          </p:nvPr>
        </p:nvSpPr>
        <p:spPr>
          <a:xfrm rot="5400000">
            <a:off x="-6026415" y="9428945"/>
            <a:ext cx="37450057" cy="2210633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29845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309562" algn="l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346075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122236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1646235" y="1757360"/>
            <a:ext cx="29627511" cy="731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 rot="5400000">
            <a:off x="1978025" y="9910762"/>
            <a:ext cx="28963937" cy="2962751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29845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309562" algn="l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346075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122236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>
            <a:spLocks noGrp="1"/>
          </p:cNvSpPr>
          <p:nvPr>
            <p:ph type="title"/>
          </p:nvPr>
        </p:nvSpPr>
        <p:spPr>
          <a:xfrm>
            <a:off x="6451998" y="30724287"/>
            <a:ext cx="19751276" cy="362622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" name="Shape 33"/>
          <p:cNvSpPr>
            <a:spLocks noGrp="1"/>
          </p:cNvSpPr>
          <p:nvPr>
            <p:ph type="pic" idx="2"/>
          </p:nvPr>
        </p:nvSpPr>
        <p:spPr>
          <a:xfrm>
            <a:off x="6451998" y="3922057"/>
            <a:ext cx="19751276" cy="263338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6451998" y="34350512"/>
            <a:ext cx="19751276" cy="515246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1645443" y="1748116"/>
            <a:ext cx="10829926" cy="74362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12870656" y="1748116"/>
            <a:ext cx="18402298" cy="374590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-120015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-992187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-771525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-817563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-82708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-82708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-82708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-82708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-82708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2"/>
          </p:nvPr>
        </p:nvSpPr>
        <p:spPr>
          <a:xfrm>
            <a:off x="1645443" y="9184339"/>
            <a:ext cx="10829926" cy="30022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1646235" y="1757360"/>
            <a:ext cx="29627511" cy="731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1646235" y="1757360"/>
            <a:ext cx="29627511" cy="731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1645442" y="9825317"/>
            <a:ext cx="14544675" cy="409462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body" idx="2"/>
          </p:nvPr>
        </p:nvSpPr>
        <p:spPr>
          <a:xfrm>
            <a:off x="1645442" y="13919948"/>
            <a:ext cx="14544675" cy="2528719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-1301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-1093787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-84772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-868363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body" idx="3"/>
          </p:nvPr>
        </p:nvSpPr>
        <p:spPr>
          <a:xfrm>
            <a:off x="16722328" y="9825317"/>
            <a:ext cx="14550627" cy="409462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body" idx="4"/>
          </p:nvPr>
        </p:nvSpPr>
        <p:spPr>
          <a:xfrm>
            <a:off x="16722328" y="13919948"/>
            <a:ext cx="14550627" cy="2528719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-1301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-1093787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-84772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-868363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1646235" y="1757360"/>
            <a:ext cx="29627511" cy="731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1645443" y="10242177"/>
            <a:ext cx="14756605" cy="2896496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-125095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-1042987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-82232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-84296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body" idx="2"/>
          </p:nvPr>
        </p:nvSpPr>
        <p:spPr>
          <a:xfrm>
            <a:off x="16516351" y="10242177"/>
            <a:ext cx="14756605" cy="2896496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-125095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-1042987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-82232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-84296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title"/>
          </p:nvPr>
        </p:nvSpPr>
        <p:spPr>
          <a:xfrm>
            <a:off x="2600325" y="28205209"/>
            <a:ext cx="27980878" cy="871593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4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2600325" y="18604006"/>
            <a:ext cx="27980878" cy="9601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1646235" y="1757360"/>
            <a:ext cx="29627511" cy="731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1646235" y="10242550"/>
            <a:ext cx="29627511" cy="289639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29845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309562" algn="l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346075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122236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10.png"/><Relationship Id="rId18" Type="http://schemas.openxmlformats.org/officeDocument/2006/relationships/image" Target="../media/image15.PNG"/><Relationship Id="rId3" Type="http://schemas.openxmlformats.org/officeDocument/2006/relationships/image" Target="../media/image1.png"/><Relationship Id="rId21" Type="http://schemas.openxmlformats.org/officeDocument/2006/relationships/image" Target="../media/image18.png"/><Relationship Id="rId7" Type="http://schemas.openxmlformats.org/officeDocument/2006/relationships/image" Target="../media/image4.png"/><Relationship Id="rId12" Type="http://schemas.openxmlformats.org/officeDocument/2006/relationships/image" Target="../media/image9.png"/><Relationship Id="rId17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3.png"/><Relationship Id="rId20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8.png"/><Relationship Id="rId5" Type="http://schemas.openxmlformats.org/officeDocument/2006/relationships/image" Target="../media/image2.png"/><Relationship Id="rId15" Type="http://schemas.openxmlformats.org/officeDocument/2006/relationships/image" Target="../media/image12.png"/><Relationship Id="rId10" Type="http://schemas.openxmlformats.org/officeDocument/2006/relationships/image" Target="../media/image7.png"/><Relationship Id="rId19" Type="http://schemas.openxmlformats.org/officeDocument/2006/relationships/image" Target="../media/image16.png"/><Relationship Id="rId4" Type="http://schemas.openxmlformats.org/officeDocument/2006/relationships/hyperlink" Target="http://ascl.cis.fiu.edu/" TargetMode="External"/><Relationship Id="rId9" Type="http://schemas.openxmlformats.org/officeDocument/2006/relationships/image" Target="../media/image6.png"/><Relationship Id="rId14" Type="http://schemas.openxmlformats.org/officeDocument/2006/relationships/image" Target="../media/image11.png"/><Relationship Id="rId22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-1"/>
            <a:ext cx="32918400" cy="43891201"/>
          </a:xfrm>
          <a:prstGeom prst="rect">
            <a:avLst/>
          </a:prstGeom>
          <a:scene3d>
            <a:camera prst="orthographicFront">
              <a:rot lat="10800000" lon="0" rev="0"/>
            </a:camera>
            <a:lightRig rig="threePt" dir="t"/>
          </a:scene3d>
        </p:spPr>
      </p:pic>
      <p:sp>
        <p:nvSpPr>
          <p:cNvPr id="90" name="Shape 90"/>
          <p:cNvSpPr txBox="1"/>
          <p:nvPr/>
        </p:nvSpPr>
        <p:spPr>
          <a:xfrm>
            <a:off x="6636600" y="3898655"/>
            <a:ext cx="19797600" cy="3755388"/>
          </a:xfrm>
          <a:prstGeom prst="rect">
            <a:avLst/>
          </a:prstGeom>
          <a:noFill/>
          <a:ln>
            <a:noFill/>
          </a:ln>
        </p:spPr>
        <p:txBody>
          <a:bodyPr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CC"/>
              </a:buClr>
              <a:buSzPct val="25000"/>
              <a:buFont typeface="Arial"/>
              <a:buNone/>
            </a:pPr>
            <a:r>
              <a:rPr lang="en-US" sz="6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eEVA</a:t>
            </a:r>
            <a:r>
              <a:rPr lang="en-US" sz="6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Data Generation and User Results Analysis 2.0</a:t>
            </a:r>
            <a:endParaRPr lang="en-US" sz="6000" u="none" strike="noStrike" cap="none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CC"/>
              </a:buClr>
              <a:buSzPct val="25000"/>
              <a:buFont typeface="Arial"/>
              <a:buNone/>
            </a:pPr>
            <a:r>
              <a:rPr lang="en-US" sz="3500" u="none" strike="noStrike" cap="none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rial"/>
              </a:rPr>
              <a:t>Student: </a:t>
            </a:r>
            <a:r>
              <a:rPr lang="en-US" sz="35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Emmanuel Henley</a:t>
            </a:r>
            <a:r>
              <a:rPr lang="en-US" sz="3500" u="none" strike="noStrike" cap="none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rial"/>
              </a:rPr>
              <a:t>, Florida International University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CC"/>
              </a:buClr>
              <a:buSzPct val="25000"/>
              <a:buFont typeface="Arial"/>
              <a:buNone/>
            </a:pPr>
            <a:r>
              <a:rPr lang="en-US" sz="3500" u="none" strike="noStrike" cap="none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rial"/>
              </a:rPr>
              <a:t>Mentors: Dr. Christine Lisetti, Florida International University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CC"/>
              </a:buClr>
              <a:buSzPct val="25000"/>
              <a:buFont typeface="Arial"/>
              <a:buNone/>
            </a:pPr>
            <a:r>
              <a:rPr lang="en-US" sz="3500" u="none" strike="noStrike" cap="none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rial"/>
              </a:rPr>
              <a:t>Stephanie Lunn, Florida Internation</a:t>
            </a:r>
            <a:r>
              <a:rPr lang="en-US" sz="35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al University</a:t>
            </a:r>
            <a:r>
              <a:rPr lang="en-US" sz="3500" u="none" strike="noStrike" cap="none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rial"/>
              </a:rPr>
              <a:t> 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CC"/>
              </a:buClr>
              <a:buSzPct val="25000"/>
              <a:buFont typeface="Arial"/>
              <a:buNone/>
            </a:pPr>
            <a:r>
              <a:rPr lang="en-US" sz="35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Mohsen Taheri</a:t>
            </a:r>
            <a:r>
              <a:rPr lang="en-US" sz="3500" u="none" strike="noStrike" cap="none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rial"/>
              </a:rPr>
              <a:t>, Florida International University 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CC"/>
              </a:buClr>
              <a:buSzPct val="25000"/>
              <a:buFont typeface="Arial"/>
              <a:buNone/>
            </a:pPr>
            <a:r>
              <a:rPr lang="en-US" sz="3500" u="none" strike="noStrike" cap="none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rial"/>
              </a:rPr>
              <a:t>Instructor: </a:t>
            </a:r>
            <a:r>
              <a:rPr lang="en-US" sz="3500" u="none" strike="noStrike" cap="none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rial"/>
              </a:rPr>
              <a:t>Masoud</a:t>
            </a:r>
            <a:r>
              <a:rPr lang="en-US" sz="3500" u="none" strike="noStrike" cap="none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rial"/>
              </a:rPr>
              <a:t> </a:t>
            </a:r>
            <a:r>
              <a:rPr lang="en-US" sz="3500" u="none" strike="noStrike" cap="none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rial"/>
              </a:rPr>
              <a:t>Sadjadi</a:t>
            </a:r>
            <a:r>
              <a:rPr lang="en-US" sz="3500" u="none" strike="noStrike" cap="none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rial"/>
              </a:rPr>
              <a:t>, Florida International University</a:t>
            </a:r>
          </a:p>
        </p:txBody>
      </p:sp>
      <p:sp>
        <p:nvSpPr>
          <p:cNvPr id="91" name="Shape 91"/>
          <p:cNvSpPr txBox="1"/>
          <p:nvPr/>
        </p:nvSpPr>
        <p:spPr>
          <a:xfrm>
            <a:off x="990600" y="8770200"/>
            <a:ext cx="31089600" cy="34472330"/>
          </a:xfrm>
          <a:prstGeom prst="rect">
            <a:avLst/>
          </a:prstGeom>
          <a:noFill/>
          <a:ln w="63500" cap="flat" cmpd="sng">
            <a:solidFill>
              <a:schemeClr val="bg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8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Shape 93"/>
          <p:cNvSpPr txBox="1"/>
          <p:nvPr/>
        </p:nvSpPr>
        <p:spPr>
          <a:xfrm>
            <a:off x="1352117" y="41924400"/>
            <a:ext cx="4517442" cy="730200"/>
          </a:xfrm>
          <a:prstGeom prst="rect">
            <a:avLst/>
          </a:prstGeom>
          <a:solidFill>
            <a:schemeClr val="lt1"/>
          </a:solidFill>
          <a:ln w="12700" cap="flat" cmpd="sng">
            <a:noFill/>
            <a:prstDash val="solid"/>
            <a:miter/>
            <a:headEnd type="none" w="med" len="med"/>
            <a:tailEnd type="none" w="med" len="med"/>
          </a:ln>
        </p:spPr>
        <p:txBody>
          <a:bodyPr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r>
              <a:rPr lang="en-US" sz="4100" u="none" strike="noStrike" cap="none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rial"/>
              </a:rPr>
              <a:t>Acknowledgement</a:t>
            </a:r>
          </a:p>
        </p:txBody>
      </p:sp>
      <p:sp>
        <p:nvSpPr>
          <p:cNvPr id="107" name="Shape 107"/>
          <p:cNvSpPr txBox="1"/>
          <p:nvPr/>
        </p:nvSpPr>
        <p:spPr>
          <a:xfrm>
            <a:off x="6074992" y="41633708"/>
            <a:ext cx="25737000" cy="1356600"/>
          </a:xfrm>
          <a:prstGeom prst="rect">
            <a:avLst/>
          </a:prstGeom>
          <a:solidFill>
            <a:schemeClr val="lt1"/>
          </a:solidFill>
          <a:ln w="63500" cap="flat" cmpd="sng">
            <a:noFill/>
            <a:prstDash val="solid"/>
            <a:miter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>
              <a:buClr>
                <a:schemeClr val="dk1"/>
              </a:buClr>
              <a:buSzPct val="25000"/>
            </a:pPr>
            <a:r>
              <a:rPr lang="en-US" sz="3200" dirty="0">
                <a:solidFill>
                  <a:srgbClr val="003300"/>
                </a:solidFill>
              </a:rPr>
              <a:t>The work in this poster is based upon the efforts of Dr. Christine Lisetti and the Affective Social Computing Laboratory (</a:t>
            </a:r>
            <a:r>
              <a:rPr lang="en-US" sz="3200" dirty="0">
                <a:solidFill>
                  <a:srgbClr val="00B0F0"/>
                </a:solidFill>
                <a:hlinkClick r:id="rId4"/>
              </a:rPr>
              <a:t>http://ascl.cis.fiu.edu/</a:t>
            </a:r>
            <a:r>
              <a:rPr lang="en-US" sz="3200" dirty="0">
                <a:solidFill>
                  <a:srgbClr val="003300"/>
                </a:solidFill>
              </a:rPr>
              <a:t>), with thanks to the National Science Foundation for their support. I am also grateful to my fellow team member, </a:t>
            </a:r>
            <a:r>
              <a:rPr lang="en-US" sz="3000" dirty="0">
                <a:solidFill>
                  <a:schemeClr val="dk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Andy </a:t>
            </a:r>
            <a:r>
              <a:rPr lang="en-US" sz="3000" dirty="0" err="1">
                <a:solidFill>
                  <a:schemeClr val="dk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Regueira</a:t>
            </a:r>
            <a:r>
              <a:rPr lang="en-US" sz="3000" dirty="0">
                <a:solidFill>
                  <a:schemeClr val="dk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.</a:t>
            </a:r>
          </a:p>
          <a:p>
            <a:pPr lvl="0">
              <a:spcBef>
                <a:spcPts val="0"/>
              </a:spcBef>
              <a:buNone/>
            </a:pPr>
            <a:endParaRPr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0750755" y="7577830"/>
            <a:ext cx="1109472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Senior Project, Spring 2017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026391" y="564220"/>
            <a:ext cx="5708444" cy="2922725"/>
          </a:xfrm>
          <a:prstGeom prst="rect">
            <a:avLst/>
          </a:prstGeom>
        </p:spPr>
      </p:pic>
      <p:pic>
        <p:nvPicPr>
          <p:cNvPr id="48" name="Picture 2" descr="https://nodejs.org/static/images/logos/nodejs-new-pantone-black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0849" y="966242"/>
            <a:ext cx="3579978" cy="21930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" name="Picture 4" descr="https://upload.wikimedia.org/wikipedia/commons/thumb/c/ca/AngularJS_logo.svg/2000px-AngularJS_logo.svg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81510" y="6548133"/>
            <a:ext cx="5644444" cy="1501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6" descr="https://upload.wikimedia.org/wikipedia/en/thumb/4/45/MongoDB-Logo.svg/1280px-MongoDB-Logo.svg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85939" y="1467683"/>
            <a:ext cx="6049381" cy="1639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14" descr="https://unity3d.com/profiles/unity3d/themes/unity/images/company/brand/logos/primary/unity-logo.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761" y="5225628"/>
            <a:ext cx="4253904" cy="1545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16" descr="http://mean.io/wp-content/themes/twentysixteen-child/images/express.png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8644" y="3987037"/>
            <a:ext cx="3371180" cy="750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" name="Picture 2" descr="http://www.accessitltd.ie/img/html_css_javascript.png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13467" y="3731057"/>
            <a:ext cx="4047897" cy="2371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-558561" y="7568687"/>
            <a:ext cx="13795412" cy="10103028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169173" y="25727439"/>
            <a:ext cx="10637034" cy="6460386"/>
          </a:xfrm>
          <a:prstGeom prst="rect">
            <a:avLst/>
          </a:prstGeom>
        </p:spPr>
      </p:pic>
      <p:sp>
        <p:nvSpPr>
          <p:cNvPr id="92" name="Shape 92"/>
          <p:cNvSpPr txBox="1"/>
          <p:nvPr/>
        </p:nvSpPr>
        <p:spPr>
          <a:xfrm>
            <a:off x="1638786" y="9141809"/>
            <a:ext cx="9520064" cy="6835242"/>
          </a:xfrm>
          <a:prstGeom prst="rect">
            <a:avLst/>
          </a:prstGeom>
          <a:noFill/>
          <a:ln w="12700" cap="flat" cmpd="sng">
            <a:noFill/>
            <a:prstDash val="solid"/>
            <a:miter/>
            <a:headEnd type="none" w="med" len="med"/>
            <a:tailEnd type="none" w="med" len="med"/>
          </a:ln>
          <a:effectLst/>
        </p:spPr>
        <p:txBody>
          <a:bodyPr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r>
              <a:rPr lang="en-US" sz="4100" b="1" u="none" strike="noStrike" cap="none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rial"/>
              </a:rPr>
              <a:t>Problem</a:t>
            </a:r>
          </a:p>
          <a:p>
            <a:pPr lvl="0">
              <a:buClr>
                <a:srgbClr val="336699"/>
              </a:buClr>
              <a:buSzPct val="25000"/>
            </a:pPr>
            <a:r>
              <a:rPr lang="en-US" sz="4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Most individuals affected by alcohol abuse are unaware that there is an issue.  Brief Motivation Interventions or BMI’s are evidence-based patient-centered brief interventions designed to help people change at-risk behaviors, such as alcohol abuse.  The current Drinkers Check Up lacks engagement due to its heavy reliance on text to administer these brief interventions.</a:t>
            </a:r>
          </a:p>
          <a:p>
            <a:pPr marL="571500" lvl="0" indent="-571500">
              <a:buClr>
                <a:srgbClr val="336699"/>
              </a:buClr>
              <a:buSzPct val="25000"/>
              <a:buFont typeface="Wingdings" panose="05000000000000000000" pitchFamily="2" charset="2"/>
              <a:buChar char="v"/>
            </a:pPr>
            <a:endParaRPr lang="en-US" sz="4100" i="0" u="none" strike="noStrike" cap="none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endParaRPr lang="en-US" sz="4100" b="1" i="0" u="none" strike="noStrike" cap="none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7" name="Picture 36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35171" y="16127948"/>
            <a:ext cx="21550585" cy="10015651"/>
          </a:xfrm>
          <a:prstGeom prst="rect">
            <a:avLst/>
          </a:prstGeom>
        </p:spPr>
      </p:pic>
      <p:sp>
        <p:nvSpPr>
          <p:cNvPr id="102" name="Shape 102"/>
          <p:cNvSpPr txBox="1"/>
          <p:nvPr/>
        </p:nvSpPr>
        <p:spPr>
          <a:xfrm>
            <a:off x="1638786" y="16347738"/>
            <a:ext cx="19929127" cy="9213300"/>
          </a:xfrm>
          <a:prstGeom prst="rect">
            <a:avLst/>
          </a:prstGeom>
          <a:noFill/>
          <a:ln w="12700" cap="flat" cmpd="sng">
            <a:noFill/>
            <a:prstDash val="solid"/>
            <a:miter/>
            <a:headEnd type="none" w="med" len="med"/>
            <a:tailEnd type="none" w="med" len="med"/>
          </a:ln>
        </p:spPr>
        <p:txBody>
          <a:bodyPr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endParaRPr lang="en-US" sz="4100" b="1" u="none" strike="noStrike" cap="none" dirty="0">
              <a:solidFill>
                <a:schemeClr val="accent6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Arial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-677092" y="17631755"/>
            <a:ext cx="130296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Original Text Based DCU</a:t>
            </a:r>
          </a:p>
        </p:txBody>
      </p:sp>
      <p:pic>
        <p:nvPicPr>
          <p:cNvPr id="39" name="Picture 38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219974" y="18880407"/>
            <a:ext cx="3614840" cy="4857004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571849" y="19533064"/>
            <a:ext cx="3791758" cy="4880774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8948132" y="21285210"/>
            <a:ext cx="3319237" cy="3423673"/>
          </a:xfrm>
          <a:prstGeom prst="rect">
            <a:avLst/>
          </a:prstGeom>
        </p:spPr>
      </p:pic>
      <p:sp>
        <p:nvSpPr>
          <p:cNvPr id="38" name="TextBox 37"/>
          <p:cNvSpPr txBox="1"/>
          <p:nvPr/>
        </p:nvSpPr>
        <p:spPr>
          <a:xfrm>
            <a:off x="11372466" y="17631755"/>
            <a:ext cx="130296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Version 2.0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4650688" y="18556129"/>
            <a:ext cx="6473224" cy="318604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4763935" y="22038457"/>
            <a:ext cx="6473224" cy="3191074"/>
          </a:xfrm>
          <a:prstGeom prst="rect">
            <a:avLst/>
          </a:prstGeom>
        </p:spPr>
      </p:pic>
      <p:sp>
        <p:nvSpPr>
          <p:cNvPr id="97" name="Shape 97"/>
          <p:cNvSpPr txBox="1"/>
          <p:nvPr/>
        </p:nvSpPr>
        <p:spPr>
          <a:xfrm>
            <a:off x="1662232" y="26040118"/>
            <a:ext cx="9629966" cy="5413377"/>
          </a:xfrm>
          <a:prstGeom prst="rect">
            <a:avLst/>
          </a:prstGeom>
          <a:noFill/>
          <a:ln w="12700" cap="flat" cmpd="sng">
            <a:noFill/>
            <a:prstDash val="solid"/>
            <a:miter/>
            <a:headEnd type="none" w="med" len="med"/>
            <a:tailEnd type="none" w="med" len="med"/>
          </a:ln>
        </p:spPr>
        <p:txBody>
          <a:bodyPr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endParaRPr lang="en-US" sz="4000" b="1" u="none" strike="noStrike" cap="none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Arial"/>
            </a:endParaRPr>
          </a:p>
          <a:p>
            <a:pPr marL="571500" marR="0" lvl="0" indent="-571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4000" u="none" strike="noStrike" cap="none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rial"/>
              </a:rPr>
              <a:t>Initial counselor selection menu</a:t>
            </a:r>
          </a:p>
          <a:p>
            <a:pPr marL="571500" marR="0" lvl="0" indent="-571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3 remaining sections of the intervention: </a:t>
            </a:r>
          </a:p>
          <a:p>
            <a:pPr lvl="8">
              <a:buClr>
                <a:srgbClr val="336699"/>
              </a:buClr>
            </a:pPr>
            <a:r>
              <a:rPr lang="en-US" sz="4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	- The Not So Good Things Revisited</a:t>
            </a:r>
          </a:p>
          <a:p>
            <a:pPr lvl="8">
              <a:buClr>
                <a:srgbClr val="336699"/>
              </a:buClr>
            </a:pPr>
            <a:r>
              <a:rPr lang="en-US" sz="4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	- The Good Things Revisited</a:t>
            </a:r>
          </a:p>
          <a:p>
            <a:pPr lvl="8">
              <a:buClr>
                <a:srgbClr val="336699"/>
              </a:buClr>
            </a:pPr>
            <a:r>
              <a:rPr lang="en-US" sz="4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	- Game Plan</a:t>
            </a:r>
          </a:p>
          <a:p>
            <a:pPr lvl="8">
              <a:buClr>
                <a:srgbClr val="336699"/>
              </a:buClr>
            </a:pPr>
            <a:r>
              <a:rPr lang="en-US" sz="4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	- Game Plan Overview</a:t>
            </a:r>
          </a:p>
          <a:p>
            <a:pPr marL="571500" lvl="8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User resources</a:t>
            </a:r>
          </a:p>
        </p:txBody>
      </p:sp>
      <p:pic>
        <p:nvPicPr>
          <p:cNvPr id="45" name="Picture 44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169173" y="31705718"/>
            <a:ext cx="10637034" cy="10441428"/>
          </a:xfrm>
          <a:prstGeom prst="rect">
            <a:avLst/>
          </a:prstGeom>
        </p:spPr>
      </p:pic>
      <p:sp>
        <p:nvSpPr>
          <p:cNvPr id="101" name="Shape 101"/>
          <p:cNvSpPr txBox="1"/>
          <p:nvPr/>
        </p:nvSpPr>
        <p:spPr>
          <a:xfrm>
            <a:off x="1638786" y="32210487"/>
            <a:ext cx="9629966" cy="9017169"/>
          </a:xfrm>
          <a:prstGeom prst="rect">
            <a:avLst/>
          </a:prstGeom>
          <a:noFill/>
          <a:ln w="12700" cap="flat" cmpd="sng">
            <a:noFill/>
            <a:prstDash val="solid"/>
            <a:miter/>
            <a:headEnd type="none" w="med" len="med"/>
            <a:tailEnd type="none" w="med" len="med"/>
          </a:ln>
        </p:spPr>
        <p:txBody>
          <a:bodyPr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endParaRPr lang="en-US" sz="4000" b="1" u="none" strike="noStrike" cap="none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r>
              <a:rPr lang="en-US" sz="4000" i="1" u="none" strike="noStrike" cap="none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rial"/>
              </a:rPr>
              <a:t>Example </a:t>
            </a:r>
            <a:r>
              <a:rPr lang="en-US" sz="4000" i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test cases for user story #343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r>
              <a:rPr lang="en-US" sz="4000" i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endParaRPr lang="en-US" sz="4000" i="1" u="none" strike="noStrike" cap="none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Arial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4750719"/>
              </p:ext>
            </p:extLst>
          </p:nvPr>
        </p:nvGraphicFramePr>
        <p:xfrm>
          <a:off x="2017095" y="33783422"/>
          <a:ext cx="8484029" cy="347352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714953">
                  <a:extLst>
                    <a:ext uri="{9D8B030D-6E8A-4147-A177-3AD203B41FA5}">
                      <a16:colId xmlns:a16="http://schemas.microsoft.com/office/drawing/2014/main" val="2642766786"/>
                    </a:ext>
                  </a:extLst>
                </a:gridCol>
                <a:gridCol w="6769076">
                  <a:extLst>
                    <a:ext uri="{9D8B030D-6E8A-4147-A177-3AD203B41FA5}">
                      <a16:colId xmlns:a16="http://schemas.microsoft.com/office/drawing/2014/main" val="309302851"/>
                    </a:ext>
                  </a:extLst>
                </a:gridCol>
              </a:tblGrid>
              <a:tr h="397320"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</a:rPr>
                        <a:t>eEVA_IT_InitialCounselorSelection_01 (Sunny Day)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1132" marR="121132" marT="60566" marB="60566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7695514"/>
                  </a:ext>
                </a:extLst>
              </a:tr>
              <a:tr h="83896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</a:rPr>
                        <a:t>Purpose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7997" marR="9799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</a:rPr>
                        <a:t>To test that once the user clicks the “Next” button on the initial counselor selection page, the selected counselor will load and the counseling session will begin with a brief introduction.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7997" marR="97997" marT="0" marB="0"/>
                </a:tc>
                <a:extLst>
                  <a:ext uri="{0D108BD9-81ED-4DB2-BD59-A6C34878D82A}">
                    <a16:rowId xmlns:a16="http://schemas.microsoft.com/office/drawing/2014/main" val="809019795"/>
                  </a:ext>
                </a:extLst>
              </a:tr>
              <a:tr h="111862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</a:rPr>
                        <a:t>Precondition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7997" marR="9799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</a:rPr>
                        <a:t>The user must have logged on, then from the current welcome page, the user has clicked the “Counseling” tab located in the navbar, the user has made a selection, and lastly the user has clicked next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7997" marR="97997" marT="0" marB="0"/>
                </a:tc>
                <a:extLst>
                  <a:ext uri="{0D108BD9-81ED-4DB2-BD59-A6C34878D82A}">
                    <a16:rowId xmlns:a16="http://schemas.microsoft.com/office/drawing/2014/main" val="1681457453"/>
                  </a:ext>
                </a:extLst>
              </a:tr>
              <a:tr h="55931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</a:rPr>
                        <a:t>Expected Result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7997" marR="9799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</a:rPr>
                        <a:t>The counseling session loads with the user’s selected counselor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7997" marR="97997" marT="0" marB="0"/>
                </a:tc>
                <a:extLst>
                  <a:ext uri="{0D108BD9-81ED-4DB2-BD59-A6C34878D82A}">
                    <a16:rowId xmlns:a16="http://schemas.microsoft.com/office/drawing/2014/main" val="1988676321"/>
                  </a:ext>
                </a:extLst>
              </a:tr>
              <a:tr h="27965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</a:rPr>
                        <a:t>Actual Result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7997" marR="9799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</a:rPr>
                        <a:t>The counseling session loaded with the user’s selected counselor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7997" marR="97997" marT="0" marB="0"/>
                </a:tc>
                <a:extLst>
                  <a:ext uri="{0D108BD9-81ED-4DB2-BD59-A6C34878D82A}">
                    <a16:rowId xmlns:a16="http://schemas.microsoft.com/office/drawing/2014/main" val="2870852617"/>
                  </a:ext>
                </a:extLst>
              </a:tr>
              <a:tr h="27965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</a:rPr>
                        <a:t>Status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7997" marR="9799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</a:rPr>
                        <a:t>Passed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7997" marR="97997" marT="0" marB="0"/>
                </a:tc>
                <a:extLst>
                  <a:ext uri="{0D108BD9-81ED-4DB2-BD59-A6C34878D82A}">
                    <a16:rowId xmlns:a16="http://schemas.microsoft.com/office/drawing/2014/main" val="450362143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6427515"/>
              </p:ext>
            </p:extLst>
          </p:nvPr>
        </p:nvGraphicFramePr>
        <p:xfrm>
          <a:off x="2017095" y="37467129"/>
          <a:ext cx="8484029" cy="350034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714953">
                  <a:extLst>
                    <a:ext uri="{9D8B030D-6E8A-4147-A177-3AD203B41FA5}">
                      <a16:colId xmlns:a16="http://schemas.microsoft.com/office/drawing/2014/main" val="3429687083"/>
                    </a:ext>
                  </a:extLst>
                </a:gridCol>
                <a:gridCol w="6769076">
                  <a:extLst>
                    <a:ext uri="{9D8B030D-6E8A-4147-A177-3AD203B41FA5}">
                      <a16:colId xmlns:a16="http://schemas.microsoft.com/office/drawing/2014/main" val="654580653"/>
                    </a:ext>
                  </a:extLst>
                </a:gridCol>
              </a:tblGrid>
              <a:tr h="430318"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</a:rPr>
                        <a:t>eEVA_IT_InitialCounselorSelection_02 (Rainy Day)</a:t>
                      </a:r>
                      <a:endParaRPr lang="en-US" sz="17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782" marR="107782" marT="53891" marB="53891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5657225"/>
                  </a:ext>
                </a:extLst>
              </a:tr>
              <a:tr h="9229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</a:rPr>
                        <a:t>Purpose</a:t>
                      </a:r>
                      <a:endParaRPr lang="en-US" sz="17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0836" marR="80836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</a:rPr>
                        <a:t>To test that when the user clicks a counselor thumbnail on the counselor selection page, the counseling session does NOT begin, i.e., the page does not redirect and the user is kept on the initial counselor selection.</a:t>
                      </a:r>
                      <a:endParaRPr lang="en-US" sz="17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0836" marR="80836" marT="0" marB="0"/>
                </a:tc>
                <a:extLst>
                  <a:ext uri="{0D108BD9-81ED-4DB2-BD59-A6C34878D82A}">
                    <a16:rowId xmlns:a16="http://schemas.microsoft.com/office/drawing/2014/main" val="2913022533"/>
                  </a:ext>
                </a:extLst>
              </a:tr>
              <a:tr h="79775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</a:rPr>
                        <a:t>Precondition</a:t>
                      </a:r>
                      <a:endParaRPr lang="en-US" sz="1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0836" marR="80836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</a:rPr>
                        <a:t>The user must have logged on, then from the current welcome page, the user has clicked counseling</a:t>
                      </a:r>
                      <a:endParaRPr lang="en-US" sz="17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0836" marR="80836" marT="0" marB="0"/>
                </a:tc>
                <a:extLst>
                  <a:ext uri="{0D108BD9-81ED-4DB2-BD59-A6C34878D82A}">
                    <a16:rowId xmlns:a16="http://schemas.microsoft.com/office/drawing/2014/main" val="1160969818"/>
                  </a:ext>
                </a:extLst>
              </a:tr>
              <a:tr h="59629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</a:rPr>
                        <a:t>Expected Result</a:t>
                      </a:r>
                      <a:endParaRPr lang="en-US" sz="17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0836" marR="80836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</a:rPr>
                        <a:t>The counseling session does not load</a:t>
                      </a:r>
                      <a:endParaRPr lang="en-US" sz="17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0836" marR="80836" marT="0" marB="0"/>
                </a:tc>
                <a:extLst>
                  <a:ext uri="{0D108BD9-81ED-4DB2-BD59-A6C34878D82A}">
                    <a16:rowId xmlns:a16="http://schemas.microsoft.com/office/drawing/2014/main" val="556279741"/>
                  </a:ext>
                </a:extLst>
              </a:tr>
              <a:tr h="29046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</a:rPr>
                        <a:t>Actual Result</a:t>
                      </a:r>
                      <a:endParaRPr lang="en-US" sz="1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0836" marR="80836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</a:rPr>
                        <a:t>The counseling session DID NOT load</a:t>
                      </a:r>
                      <a:endParaRPr lang="en-US" sz="17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0836" marR="80836" marT="0" marB="0"/>
                </a:tc>
                <a:extLst>
                  <a:ext uri="{0D108BD9-81ED-4DB2-BD59-A6C34878D82A}">
                    <a16:rowId xmlns:a16="http://schemas.microsoft.com/office/drawing/2014/main" val="2510121963"/>
                  </a:ext>
                </a:extLst>
              </a:tr>
              <a:tr h="29046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</a:rPr>
                        <a:t>Status</a:t>
                      </a:r>
                      <a:endParaRPr lang="en-US" sz="1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0836" marR="80836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</a:rPr>
                        <a:t>Passed</a:t>
                      </a:r>
                      <a:endParaRPr lang="en-US" sz="17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0836" marR="80836" marT="0" marB="0"/>
                </a:tc>
                <a:extLst>
                  <a:ext uri="{0D108BD9-81ED-4DB2-BD59-A6C34878D82A}">
                    <a16:rowId xmlns:a16="http://schemas.microsoft.com/office/drawing/2014/main" val="1513824817"/>
                  </a:ext>
                </a:extLst>
              </a:tr>
            </a:tbl>
          </a:graphicData>
        </a:graphic>
      </p:graphicFrame>
      <p:pic>
        <p:nvPicPr>
          <p:cNvPr id="55" name="Picture 54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1329152" y="8904339"/>
            <a:ext cx="10573236" cy="7549221"/>
          </a:xfrm>
          <a:prstGeom prst="rect">
            <a:avLst/>
          </a:prstGeom>
        </p:spPr>
      </p:pic>
      <p:pic>
        <p:nvPicPr>
          <p:cNvPr id="60" name="Picture 59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1653083" y="8888821"/>
            <a:ext cx="10418792" cy="7675256"/>
          </a:xfrm>
          <a:prstGeom prst="rect">
            <a:avLst/>
          </a:prstGeom>
        </p:spPr>
      </p:pic>
      <p:sp>
        <p:nvSpPr>
          <p:cNvPr id="106" name="Shape 106"/>
          <p:cNvSpPr txBox="1"/>
          <p:nvPr/>
        </p:nvSpPr>
        <p:spPr>
          <a:xfrm>
            <a:off x="11878780" y="9369002"/>
            <a:ext cx="9662100" cy="6129820"/>
          </a:xfrm>
          <a:prstGeom prst="rect">
            <a:avLst/>
          </a:prstGeom>
          <a:noFill/>
          <a:ln w="12700" cap="flat" cmpd="sng">
            <a:noFill/>
            <a:prstDash val="solid"/>
            <a:miter/>
            <a:headEnd type="none" w="med" len="med"/>
            <a:tailEnd type="none" w="med" len="med"/>
          </a:ln>
        </p:spPr>
        <p:txBody>
          <a:bodyPr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endParaRPr lang="en-US" sz="4000" b="1" u="none" strike="noStrike" cap="none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r>
              <a:rPr lang="en-US" sz="4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Create an empathic embodied virtual agent (</a:t>
            </a:r>
            <a:r>
              <a:rPr lang="en-US" sz="40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eEVA</a:t>
            </a:r>
            <a:r>
              <a:rPr lang="en-US" sz="4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), that is capable of:</a:t>
            </a:r>
          </a:p>
          <a:p>
            <a:pPr marL="571500" marR="0" lvl="0" indent="-571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Administering a brief intervention</a:t>
            </a:r>
          </a:p>
          <a:p>
            <a:pPr marL="571500" marR="0" lvl="0" indent="-571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Improving user engagement by utilizing NPL (natural language processing)</a:t>
            </a:r>
          </a:p>
          <a:p>
            <a:pPr marL="571500" marR="0" lvl="0" indent="-571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Displaying empathy based on users emotional response.</a:t>
            </a:r>
          </a:p>
          <a:p>
            <a:pPr marL="571500" marR="0" lvl="0" indent="-571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4000" u="none" strike="noStrike" cap="none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rial"/>
              </a:rPr>
              <a:t>Allowing the </a:t>
            </a:r>
            <a:r>
              <a:rPr lang="en-US" sz="4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user the ability to choose their person counselor</a:t>
            </a:r>
            <a:endParaRPr sz="4000" u="none" strike="noStrike" cap="none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endParaRPr sz="4000" u="none" strike="noStrike" cap="none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Arial"/>
            </a:endParaRPr>
          </a:p>
        </p:txBody>
      </p:sp>
      <p:sp>
        <p:nvSpPr>
          <p:cNvPr id="96" name="Shape 96"/>
          <p:cNvSpPr txBox="1"/>
          <p:nvPr/>
        </p:nvSpPr>
        <p:spPr>
          <a:xfrm>
            <a:off x="22155063" y="9155607"/>
            <a:ext cx="9629965" cy="6649506"/>
          </a:xfrm>
          <a:prstGeom prst="rect">
            <a:avLst/>
          </a:prstGeom>
          <a:noFill/>
          <a:ln w="12700" cap="flat" cmpd="sng">
            <a:noFill/>
            <a:prstDash val="solid"/>
            <a:miter/>
            <a:headEnd type="none" w="med" len="med"/>
            <a:tailEnd type="none" w="med" len="med"/>
          </a:ln>
        </p:spPr>
        <p:txBody>
          <a:bodyPr lIns="98650" tIns="49325" rIns="98650" bIns="49325" anchor="t" anchorCtr="0">
            <a:noAutofit/>
          </a:bodyPr>
          <a:lstStyle/>
          <a:p>
            <a:pPr marL="571500" marR="0" lvl="0" indent="-571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 panose="020B0604020202020204" pitchFamily="34" charset="0"/>
              <a:buChar char="•"/>
            </a:pPr>
            <a:endParaRPr lang="en-US" sz="40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571500" marR="0" lvl="0" indent="-571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Utilizes 1 of 5 </a:t>
            </a:r>
            <a:r>
              <a:rPr lang="en-US" sz="4000" u="none" strike="noStrike" cap="none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rial"/>
              </a:rPr>
              <a:t>empathic embodied virtual agents (</a:t>
            </a:r>
            <a:r>
              <a:rPr lang="en-US" sz="4000" u="none" strike="noStrike" cap="none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rial"/>
              </a:rPr>
              <a:t>eEVA</a:t>
            </a:r>
            <a:r>
              <a:rPr lang="en-US" sz="4000" u="none" strike="noStrike" cap="none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rial"/>
              </a:rPr>
              <a:t>) to administer the brief intervention</a:t>
            </a:r>
          </a:p>
          <a:p>
            <a:pPr marL="571500" marR="0" lvl="0" indent="-571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Utilizes NPL for improved user engagement</a:t>
            </a:r>
          </a:p>
          <a:p>
            <a:pPr marL="571500" marR="0" lvl="0" indent="-571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4000" u="none" strike="noStrike" cap="none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rial"/>
              </a:rPr>
              <a:t>Utilizes microphone and keyboard for user input</a:t>
            </a:r>
          </a:p>
          <a:p>
            <a:pPr marL="571500" marR="0" lvl="0" indent="-571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Displays user’s results</a:t>
            </a:r>
          </a:p>
          <a:p>
            <a:pPr marL="571500" marR="0" lvl="0" indent="-571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4000" u="none" strike="noStrike" cap="none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rial"/>
              </a:rPr>
              <a:t>Includes </a:t>
            </a:r>
            <a:r>
              <a:rPr lang="en-US" sz="4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various enhancements (post version 1.0) to improve usability</a:t>
            </a:r>
            <a:endParaRPr sz="4000" u="none" strike="noStrike" cap="none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Arial"/>
            </a:endParaRPr>
          </a:p>
        </p:txBody>
      </p:sp>
      <p:pic>
        <p:nvPicPr>
          <p:cNvPr id="62" name="Picture 61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1655751" y="15989350"/>
            <a:ext cx="10407015" cy="15883240"/>
          </a:xfrm>
          <a:prstGeom prst="rect">
            <a:avLst/>
          </a:prstGeom>
        </p:spPr>
      </p:pic>
      <p:sp>
        <p:nvSpPr>
          <p:cNvPr id="100" name="Shape 100"/>
          <p:cNvSpPr txBox="1"/>
          <p:nvPr/>
        </p:nvSpPr>
        <p:spPr>
          <a:xfrm>
            <a:off x="22124720" y="16424243"/>
            <a:ext cx="9629966" cy="14180338"/>
          </a:xfrm>
          <a:prstGeom prst="rect">
            <a:avLst/>
          </a:prstGeom>
          <a:noFill/>
          <a:ln w="12700" cap="flat" cmpd="sng">
            <a:noFill/>
            <a:prstDash val="solid"/>
            <a:miter/>
            <a:headEnd type="none" w="med" len="med"/>
            <a:tailEnd type="none" w="med" len="med"/>
          </a:ln>
        </p:spPr>
        <p:txBody>
          <a:bodyPr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endParaRPr lang="en-US" sz="4000" b="1" u="none" strike="noStrike" cap="none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Arial"/>
            </a:endParaRPr>
          </a:p>
          <a:p>
            <a:pPr marL="571500" lvl="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System was designed using MEAN Stack</a:t>
            </a:r>
          </a:p>
          <a:p>
            <a:pPr marL="571500" lvl="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 web app interface was made using HTML, CSS, </a:t>
            </a:r>
            <a:r>
              <a:rPr lang="en-US" sz="40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JQuery</a:t>
            </a:r>
            <a:r>
              <a:rPr lang="en-US" sz="4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Node.js, and  Angular.js</a:t>
            </a:r>
          </a:p>
          <a:p>
            <a:pPr marL="571500" lvl="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Survey content created using the systems built in Survey Editor and State Machine</a:t>
            </a:r>
          </a:p>
          <a:p>
            <a:pPr marL="571500" lvl="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Content is injected into </a:t>
            </a:r>
            <a:r>
              <a:rPr lang="en-US" sz="40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Webstorm</a:t>
            </a:r>
            <a:r>
              <a:rPr lang="en-US" sz="4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and stored in the database</a:t>
            </a:r>
          </a:p>
          <a:p>
            <a:pPr marL="571500" lvl="0" indent="-571500">
              <a:buClr>
                <a:srgbClr val="336699"/>
              </a:buClr>
              <a:buFont typeface="Arial" panose="020B0604020202020204" pitchFamily="34" charset="0"/>
              <a:buChar char="•"/>
            </a:pPr>
            <a:endParaRPr lang="en-US" sz="40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lvl="0" algn="ctr">
              <a:buClr>
                <a:srgbClr val="336699"/>
              </a:buClr>
            </a:pPr>
            <a:r>
              <a:rPr lang="en-US" sz="40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Intervention Flow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endParaRPr sz="4000" u="none" strike="noStrike" cap="none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Arial"/>
            </a:endParaRPr>
          </a:p>
        </p:txBody>
      </p:sp>
      <p:pic>
        <p:nvPicPr>
          <p:cNvPr id="82" name="Picture 81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1625154" y="31008975"/>
            <a:ext cx="10407015" cy="11138171"/>
          </a:xfrm>
          <a:prstGeom prst="rect">
            <a:avLst/>
          </a:prstGeom>
        </p:spPr>
      </p:pic>
      <p:sp>
        <p:nvSpPr>
          <p:cNvPr id="98" name="Shape 98"/>
          <p:cNvSpPr txBox="1"/>
          <p:nvPr/>
        </p:nvSpPr>
        <p:spPr>
          <a:xfrm>
            <a:off x="21959031" y="31458770"/>
            <a:ext cx="9733983" cy="9763228"/>
          </a:xfrm>
          <a:prstGeom prst="rect">
            <a:avLst/>
          </a:prstGeom>
          <a:noFill/>
          <a:ln w="12700" cap="flat" cmpd="sng">
            <a:noFill/>
            <a:prstDash val="solid"/>
            <a:miter/>
            <a:headEnd type="none" w="med" len="med"/>
            <a:tailEnd type="none" w="med" len="med"/>
          </a:ln>
        </p:spPr>
        <p:txBody>
          <a:bodyPr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endParaRPr lang="en-US" sz="4000" i="1" u="none" strike="noStrike" cap="none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r>
              <a:rPr lang="en-US" sz="4000" i="1" u="none" strike="noStrike" cap="none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rial"/>
              </a:rPr>
              <a:t>The </a:t>
            </a:r>
            <a:r>
              <a:rPr lang="en-US" sz="4000" i="1" u="none" strike="noStrike" cap="none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rial"/>
              </a:rPr>
              <a:t>eEVA</a:t>
            </a:r>
            <a:r>
              <a:rPr lang="en-US" sz="4000" i="1" u="none" strike="noStrike" cap="none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rial"/>
              </a:rPr>
              <a:t> System utilizes a Model View Controller (MVC) architecture</a:t>
            </a:r>
          </a:p>
        </p:txBody>
      </p:sp>
      <p:pic>
        <p:nvPicPr>
          <p:cNvPr id="83" name="Picture 82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1517735" y="25706872"/>
            <a:ext cx="10407015" cy="8224253"/>
          </a:xfrm>
          <a:prstGeom prst="rect">
            <a:avLst/>
          </a:prstGeom>
        </p:spPr>
      </p:pic>
      <p:sp>
        <p:nvSpPr>
          <p:cNvPr id="99" name="Shape 99"/>
          <p:cNvSpPr txBox="1"/>
          <p:nvPr/>
        </p:nvSpPr>
        <p:spPr>
          <a:xfrm>
            <a:off x="11893234" y="26066854"/>
            <a:ext cx="9629966" cy="7070195"/>
          </a:xfrm>
          <a:prstGeom prst="rect">
            <a:avLst/>
          </a:prstGeom>
          <a:noFill/>
          <a:ln w="12700" cap="flat" cmpd="sng">
            <a:noFill/>
            <a:prstDash val="solid"/>
            <a:miter/>
            <a:headEnd type="none" w="med" len="med"/>
            <a:tailEnd type="none" w="med" len="med"/>
          </a:ln>
        </p:spPr>
        <p:txBody>
          <a:bodyPr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endParaRPr lang="en-US" sz="4100" b="1" u="none" strike="noStrike" cap="none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r>
              <a:rPr lang="en-US" sz="4100" i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Sequence diagram for user story #343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endParaRPr lang="en-US" sz="4100" i="1" u="none" strike="noStrike" cap="none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Arial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2489226" y="27801806"/>
            <a:ext cx="8036903" cy="4951814"/>
          </a:xfrm>
          <a:prstGeom prst="rect">
            <a:avLst/>
          </a:prstGeom>
        </p:spPr>
      </p:pic>
      <p:pic>
        <p:nvPicPr>
          <p:cNvPr id="84" name="Picture 83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1509028" y="33501347"/>
            <a:ext cx="10407015" cy="8481089"/>
          </a:xfrm>
          <a:prstGeom prst="rect">
            <a:avLst/>
          </a:prstGeom>
        </p:spPr>
      </p:pic>
      <p:sp>
        <p:nvSpPr>
          <p:cNvPr id="103" name="Shape 103"/>
          <p:cNvSpPr txBox="1"/>
          <p:nvPr/>
        </p:nvSpPr>
        <p:spPr>
          <a:xfrm>
            <a:off x="12048979" y="33953787"/>
            <a:ext cx="9629966" cy="7386428"/>
          </a:xfrm>
          <a:prstGeom prst="rect">
            <a:avLst/>
          </a:prstGeom>
          <a:noFill/>
          <a:ln w="12700" cap="flat" cmpd="sng">
            <a:noFill/>
            <a:prstDash val="solid"/>
            <a:miter/>
            <a:headEnd type="none" w="med" len="med"/>
            <a:tailEnd type="none" w="med" len="med"/>
          </a:ln>
        </p:spPr>
        <p:txBody>
          <a:bodyPr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endParaRPr lang="en-US" sz="4000" b="1" u="none" strike="noStrike" cap="none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Arial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</a:pPr>
            <a:r>
              <a:rPr lang="en-US" sz="4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 </a:t>
            </a:r>
            <a:r>
              <a:rPr lang="en-US" sz="40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eEVA</a:t>
            </a:r>
            <a:r>
              <a:rPr lang="en-US" sz="4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system now includes the following:</a:t>
            </a:r>
          </a:p>
          <a:p>
            <a:pPr marL="571500" marR="0" lvl="0" indent="-571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Counselor selection (initial and in session)</a:t>
            </a:r>
          </a:p>
          <a:p>
            <a:pPr marL="571500" marR="0" lvl="0" indent="-571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Ability for user to re-evaluate certain sections of the intervention </a:t>
            </a:r>
            <a:r>
              <a:rPr lang="en-US" sz="40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that were </a:t>
            </a:r>
            <a:r>
              <a:rPr lang="en-US" sz="4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previously answered, post feedback</a:t>
            </a:r>
          </a:p>
          <a:p>
            <a:pPr marL="571500" marR="0" lvl="0" indent="-571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4000" u="none" strike="noStrike" cap="none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rial"/>
              </a:rPr>
              <a:t>Allows user to view resources that pertain to their special needs</a:t>
            </a:r>
          </a:p>
          <a:p>
            <a:pPr marL="571500" marR="0" lvl="0" indent="-571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Allows user to print pertinent information for later viewing</a:t>
            </a:r>
            <a:endParaRPr lang="en-US" sz="4000" u="none" strike="noStrike" cap="none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Arial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3511797" y="5999390"/>
            <a:ext cx="7337028" cy="244567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22115745" y="23566633"/>
            <a:ext cx="10040695" cy="7530521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1613386" y="9121423"/>
            <a:ext cx="9520064" cy="607660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Problem</a:t>
            </a:r>
          </a:p>
        </p:txBody>
      </p:sp>
      <p:sp>
        <p:nvSpPr>
          <p:cNvPr id="54" name="Rectangle 53"/>
          <p:cNvSpPr/>
          <p:nvPr/>
        </p:nvSpPr>
        <p:spPr>
          <a:xfrm>
            <a:off x="11826944" y="9155132"/>
            <a:ext cx="9520064" cy="607660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Solution</a:t>
            </a:r>
          </a:p>
        </p:txBody>
      </p:sp>
      <p:sp>
        <p:nvSpPr>
          <p:cNvPr id="56" name="Rectangle 55"/>
          <p:cNvSpPr/>
          <p:nvPr/>
        </p:nvSpPr>
        <p:spPr>
          <a:xfrm>
            <a:off x="22114836" y="9134404"/>
            <a:ext cx="9520064" cy="607660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Current System</a:t>
            </a:r>
          </a:p>
        </p:txBody>
      </p:sp>
      <p:sp>
        <p:nvSpPr>
          <p:cNvPr id="58" name="Rectangle 57"/>
          <p:cNvSpPr/>
          <p:nvPr/>
        </p:nvSpPr>
        <p:spPr>
          <a:xfrm>
            <a:off x="22082308" y="16409416"/>
            <a:ext cx="9520064" cy="607660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Implementation</a:t>
            </a:r>
          </a:p>
        </p:txBody>
      </p:sp>
      <p:sp>
        <p:nvSpPr>
          <p:cNvPr id="59" name="Rectangle 58"/>
          <p:cNvSpPr/>
          <p:nvPr/>
        </p:nvSpPr>
        <p:spPr>
          <a:xfrm>
            <a:off x="11950982" y="25967522"/>
            <a:ext cx="9520064" cy="607660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Object Design</a:t>
            </a:r>
          </a:p>
        </p:txBody>
      </p:sp>
      <p:sp>
        <p:nvSpPr>
          <p:cNvPr id="61" name="Rectangle 60"/>
          <p:cNvSpPr/>
          <p:nvPr/>
        </p:nvSpPr>
        <p:spPr>
          <a:xfrm>
            <a:off x="1731075" y="25963255"/>
            <a:ext cx="9520064" cy="607660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Requirements</a:t>
            </a:r>
          </a:p>
        </p:txBody>
      </p:sp>
      <p:sp>
        <p:nvSpPr>
          <p:cNvPr id="63" name="Rectangle 62"/>
          <p:cNvSpPr/>
          <p:nvPr/>
        </p:nvSpPr>
        <p:spPr>
          <a:xfrm>
            <a:off x="11945844" y="33804452"/>
            <a:ext cx="9520064" cy="607660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Summary</a:t>
            </a:r>
          </a:p>
        </p:txBody>
      </p:sp>
      <p:sp>
        <p:nvSpPr>
          <p:cNvPr id="64" name="Rectangle 63"/>
          <p:cNvSpPr/>
          <p:nvPr/>
        </p:nvSpPr>
        <p:spPr>
          <a:xfrm>
            <a:off x="1718391" y="32077915"/>
            <a:ext cx="9520064" cy="607660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Verification</a:t>
            </a:r>
          </a:p>
        </p:txBody>
      </p:sp>
      <p:sp>
        <p:nvSpPr>
          <p:cNvPr id="65" name="Rectangle 64"/>
          <p:cNvSpPr/>
          <p:nvPr/>
        </p:nvSpPr>
        <p:spPr>
          <a:xfrm>
            <a:off x="22054580" y="31370591"/>
            <a:ext cx="9520064" cy="607660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System Design</a:t>
            </a:r>
          </a:p>
        </p:txBody>
      </p:sp>
      <p:sp>
        <p:nvSpPr>
          <p:cNvPr id="66" name="Rectangle 65"/>
          <p:cNvSpPr/>
          <p:nvPr/>
        </p:nvSpPr>
        <p:spPr>
          <a:xfrm>
            <a:off x="1638786" y="16435676"/>
            <a:ext cx="19705040" cy="678806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Screenshots</a:t>
            </a: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22434203" y="33978017"/>
            <a:ext cx="8759521" cy="6387682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name="Diseño predeterminado">
  <a:themeElements>
    <a:clrScheme name="Diseño predeterminad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1875</TotalTime>
  <Words>627</Words>
  <Application>Microsoft Office PowerPoint</Application>
  <PresentationFormat>Custom</PresentationFormat>
  <Paragraphs>86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Roboto</vt:lpstr>
      <vt:lpstr>Times New Roman</vt:lpstr>
      <vt:lpstr>Wingdings</vt:lpstr>
      <vt:lpstr>Diseño predeterminado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Emmanuel Henley</dc:creator>
  <cp:lastModifiedBy>Emmanuel Henley</cp:lastModifiedBy>
  <cp:revision>21</cp:revision>
  <dcterms:modified xsi:type="dcterms:W3CDTF">2017-04-17T16:31:55Z</dcterms:modified>
</cp:coreProperties>
</file>